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57" r:id="rId4"/>
    <p:sldId id="260" r:id="rId5"/>
    <p:sldId id="258" r:id="rId6"/>
    <p:sldId id="259" r:id="rId7"/>
    <p:sldId id="261" r:id="rId8"/>
    <p:sldId id="263" r:id="rId9"/>
    <p:sldId id="265" r:id="rId10"/>
    <p:sldId id="262" r:id="rId11"/>
    <p:sldId id="278" r:id="rId12"/>
    <p:sldId id="279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81" r:id="rId22"/>
    <p:sldId id="273" r:id="rId23"/>
    <p:sldId id="274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ha Berkowitz" initials="MB" lastIdx="1" clrIdx="0">
    <p:extLst>
      <p:ext uri="{19B8F6BF-5375-455C-9EA6-DF929625EA0E}">
        <p15:presenceInfo xmlns:p15="http://schemas.microsoft.com/office/powerpoint/2012/main" userId="27bfc74ad29c73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6"/>
    <p:restoredTop sz="95400"/>
  </p:normalViewPr>
  <p:slideViewPr>
    <p:cSldViewPr snapToGrid="0" snapToObjects="1">
      <p:cViewPr>
        <p:scale>
          <a:sx n="91" d="100"/>
          <a:sy n="91" d="100"/>
        </p:scale>
        <p:origin x="7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7T17:17:52.916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F40BD-F021-4998-A9AD-4603F83AF55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F3AEC28-42E1-4E44-8052-2F1F455B82E0}">
      <dgm:prSet/>
      <dgm:spPr/>
      <dgm:t>
        <a:bodyPr/>
        <a:lstStyle/>
        <a:p>
          <a:r>
            <a:rPr lang="en-US"/>
            <a:t>Motivation and Summary</a:t>
          </a:r>
        </a:p>
      </dgm:t>
    </dgm:pt>
    <dgm:pt modelId="{F14C4A26-9204-4DE3-BB9A-4F5CF175F2C0}" type="parTrans" cxnId="{437906D1-5B2B-43CC-B4FE-85AC41384C6A}">
      <dgm:prSet/>
      <dgm:spPr/>
      <dgm:t>
        <a:bodyPr/>
        <a:lstStyle/>
        <a:p>
          <a:endParaRPr lang="en-US"/>
        </a:p>
      </dgm:t>
    </dgm:pt>
    <dgm:pt modelId="{C48FC2F0-DDA1-4295-8A96-10533FE945E1}" type="sibTrans" cxnId="{437906D1-5B2B-43CC-B4FE-85AC41384C6A}">
      <dgm:prSet/>
      <dgm:spPr/>
      <dgm:t>
        <a:bodyPr/>
        <a:lstStyle/>
        <a:p>
          <a:endParaRPr lang="en-US"/>
        </a:p>
      </dgm:t>
    </dgm:pt>
    <dgm:pt modelId="{398B396D-E8D4-4D3C-8DA3-1322FC1A4874}">
      <dgm:prSet/>
      <dgm:spPr/>
      <dgm:t>
        <a:bodyPr/>
        <a:lstStyle/>
        <a:p>
          <a:r>
            <a:rPr lang="en-US"/>
            <a:t>Questions and Data</a:t>
          </a:r>
        </a:p>
      </dgm:t>
    </dgm:pt>
    <dgm:pt modelId="{0D58833D-27A1-45C2-B7F0-0AC7314B27CC}" type="parTrans" cxnId="{BAA6110F-BA95-4D9D-ACFE-458EB91CDEAC}">
      <dgm:prSet/>
      <dgm:spPr/>
      <dgm:t>
        <a:bodyPr/>
        <a:lstStyle/>
        <a:p>
          <a:endParaRPr lang="en-US"/>
        </a:p>
      </dgm:t>
    </dgm:pt>
    <dgm:pt modelId="{F050E995-8C71-4D73-82BD-0689CA5B8149}" type="sibTrans" cxnId="{BAA6110F-BA95-4D9D-ACFE-458EB91CDEAC}">
      <dgm:prSet/>
      <dgm:spPr/>
      <dgm:t>
        <a:bodyPr/>
        <a:lstStyle/>
        <a:p>
          <a:endParaRPr lang="en-US"/>
        </a:p>
      </dgm:t>
    </dgm:pt>
    <dgm:pt modelId="{D6789DAE-5343-463A-AE34-D98BCAC3EF3E}">
      <dgm:prSet/>
      <dgm:spPr/>
      <dgm:t>
        <a:bodyPr/>
        <a:lstStyle/>
        <a:p>
          <a:r>
            <a:rPr lang="en-US"/>
            <a:t>Data Cleanup &amp; Exploration</a:t>
          </a:r>
        </a:p>
      </dgm:t>
    </dgm:pt>
    <dgm:pt modelId="{617FFA4A-4DBE-4017-AA17-2B40A414E421}" type="parTrans" cxnId="{33DBA33A-2663-4313-BC18-2CFD49735796}">
      <dgm:prSet/>
      <dgm:spPr/>
      <dgm:t>
        <a:bodyPr/>
        <a:lstStyle/>
        <a:p>
          <a:endParaRPr lang="en-US"/>
        </a:p>
      </dgm:t>
    </dgm:pt>
    <dgm:pt modelId="{D95CB810-901B-46C5-A6E6-CC76B3C56E36}" type="sibTrans" cxnId="{33DBA33A-2663-4313-BC18-2CFD49735796}">
      <dgm:prSet/>
      <dgm:spPr/>
      <dgm:t>
        <a:bodyPr/>
        <a:lstStyle/>
        <a:p>
          <a:endParaRPr lang="en-US"/>
        </a:p>
      </dgm:t>
    </dgm:pt>
    <dgm:pt modelId="{A4D2F4A9-EE6D-477A-8167-B37435695862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7B150BCF-64B8-43BA-ACD6-27BDC7937A05}" type="parTrans" cxnId="{CA464633-2233-4231-BAC7-78FC01EF1E66}">
      <dgm:prSet/>
      <dgm:spPr/>
      <dgm:t>
        <a:bodyPr/>
        <a:lstStyle/>
        <a:p>
          <a:endParaRPr lang="en-US"/>
        </a:p>
      </dgm:t>
    </dgm:pt>
    <dgm:pt modelId="{21255B4D-7123-48D1-8334-1B5CABD7FA34}" type="sibTrans" cxnId="{CA464633-2233-4231-BAC7-78FC01EF1E66}">
      <dgm:prSet/>
      <dgm:spPr/>
      <dgm:t>
        <a:bodyPr/>
        <a:lstStyle/>
        <a:p>
          <a:endParaRPr lang="en-US"/>
        </a:p>
      </dgm:t>
    </dgm:pt>
    <dgm:pt modelId="{B48B24DB-7B3E-42B3-95DB-A7F81F434BD6}">
      <dgm:prSet/>
      <dgm:spPr/>
      <dgm:t>
        <a:bodyPr/>
        <a:lstStyle/>
        <a:p>
          <a:r>
            <a:rPr lang="en-US"/>
            <a:t>Post-Mortem</a:t>
          </a:r>
        </a:p>
      </dgm:t>
    </dgm:pt>
    <dgm:pt modelId="{2F44BCCC-C000-4D60-8038-EB3A42054324}" type="parTrans" cxnId="{6CC93B78-3296-4EA5-A9EC-57308AC1A5BF}">
      <dgm:prSet/>
      <dgm:spPr/>
      <dgm:t>
        <a:bodyPr/>
        <a:lstStyle/>
        <a:p>
          <a:endParaRPr lang="en-US"/>
        </a:p>
      </dgm:t>
    </dgm:pt>
    <dgm:pt modelId="{6FF84EF4-EAFE-4142-A7E0-FBB72DC22A63}" type="sibTrans" cxnId="{6CC93B78-3296-4EA5-A9EC-57308AC1A5BF}">
      <dgm:prSet/>
      <dgm:spPr/>
      <dgm:t>
        <a:bodyPr/>
        <a:lstStyle/>
        <a:p>
          <a:endParaRPr lang="en-US"/>
        </a:p>
      </dgm:t>
    </dgm:pt>
    <dgm:pt modelId="{0F57B5B9-F20B-4455-98A8-7CB014150B90}">
      <dgm:prSet/>
      <dgm:spPr/>
      <dgm:t>
        <a:bodyPr/>
        <a:lstStyle/>
        <a:p>
          <a:r>
            <a:rPr lang="en-US"/>
            <a:t>Questions</a:t>
          </a:r>
        </a:p>
      </dgm:t>
    </dgm:pt>
    <dgm:pt modelId="{3F52D342-A9BA-4FA8-957D-88C746D53BA2}" type="parTrans" cxnId="{1318BDC9-9AD3-48C7-8B4A-2DA50DF83486}">
      <dgm:prSet/>
      <dgm:spPr/>
      <dgm:t>
        <a:bodyPr/>
        <a:lstStyle/>
        <a:p>
          <a:endParaRPr lang="en-US"/>
        </a:p>
      </dgm:t>
    </dgm:pt>
    <dgm:pt modelId="{2FD53D18-4F36-42BC-A6FD-B3C71833F06A}" type="sibTrans" cxnId="{1318BDC9-9AD3-48C7-8B4A-2DA50DF83486}">
      <dgm:prSet/>
      <dgm:spPr/>
      <dgm:t>
        <a:bodyPr/>
        <a:lstStyle/>
        <a:p>
          <a:endParaRPr lang="en-US"/>
        </a:p>
      </dgm:t>
    </dgm:pt>
    <dgm:pt modelId="{1425ADA6-FD1A-484A-87E2-D38D5E500D57}" type="pres">
      <dgm:prSet presAssocID="{057F40BD-F021-4998-A9AD-4603F83AF55D}" presName="root" presStyleCnt="0">
        <dgm:presLayoutVars>
          <dgm:dir/>
          <dgm:resizeHandles val="exact"/>
        </dgm:presLayoutVars>
      </dgm:prSet>
      <dgm:spPr/>
    </dgm:pt>
    <dgm:pt modelId="{06A74E60-5E88-43AE-B3D1-735EB8D66622}" type="pres">
      <dgm:prSet presAssocID="{6F3AEC28-42E1-4E44-8052-2F1F455B82E0}" presName="compNode" presStyleCnt="0"/>
      <dgm:spPr/>
    </dgm:pt>
    <dgm:pt modelId="{020D45F1-967F-48FD-85E1-C36554F6505C}" type="pres">
      <dgm:prSet presAssocID="{6F3AEC28-42E1-4E44-8052-2F1F455B82E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WithLightningAndRain"/>
        </a:ext>
      </dgm:extLst>
    </dgm:pt>
    <dgm:pt modelId="{BAEEE7C5-21A0-46A9-9A19-53C69C696A56}" type="pres">
      <dgm:prSet presAssocID="{6F3AEC28-42E1-4E44-8052-2F1F455B82E0}" presName="spaceRect" presStyleCnt="0"/>
      <dgm:spPr/>
    </dgm:pt>
    <dgm:pt modelId="{D914BE2C-04A1-4396-BEC9-55A03DDDAE8C}" type="pres">
      <dgm:prSet presAssocID="{6F3AEC28-42E1-4E44-8052-2F1F455B82E0}" presName="textRect" presStyleLbl="revTx" presStyleIdx="0" presStyleCnt="6">
        <dgm:presLayoutVars>
          <dgm:chMax val="1"/>
          <dgm:chPref val="1"/>
        </dgm:presLayoutVars>
      </dgm:prSet>
      <dgm:spPr/>
    </dgm:pt>
    <dgm:pt modelId="{EBE07E7F-D232-4C1F-B354-753166F24FF3}" type="pres">
      <dgm:prSet presAssocID="{C48FC2F0-DDA1-4295-8A96-10533FE945E1}" presName="sibTrans" presStyleCnt="0"/>
      <dgm:spPr/>
    </dgm:pt>
    <dgm:pt modelId="{5C05D734-D139-4A31-8162-E0D228306A91}" type="pres">
      <dgm:prSet presAssocID="{398B396D-E8D4-4D3C-8DA3-1322FC1A4874}" presName="compNode" presStyleCnt="0"/>
      <dgm:spPr/>
    </dgm:pt>
    <dgm:pt modelId="{3E65F709-007F-4398-A3C1-82C9E84D430E}" type="pres">
      <dgm:prSet presAssocID="{398B396D-E8D4-4D3C-8DA3-1322FC1A487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F8103677-52CC-46A1-B020-2CFC210C5B27}" type="pres">
      <dgm:prSet presAssocID="{398B396D-E8D4-4D3C-8DA3-1322FC1A4874}" presName="spaceRect" presStyleCnt="0"/>
      <dgm:spPr/>
    </dgm:pt>
    <dgm:pt modelId="{31402403-D52E-459B-86D5-5B152FC0911A}" type="pres">
      <dgm:prSet presAssocID="{398B396D-E8D4-4D3C-8DA3-1322FC1A4874}" presName="textRect" presStyleLbl="revTx" presStyleIdx="1" presStyleCnt="6">
        <dgm:presLayoutVars>
          <dgm:chMax val="1"/>
          <dgm:chPref val="1"/>
        </dgm:presLayoutVars>
      </dgm:prSet>
      <dgm:spPr/>
    </dgm:pt>
    <dgm:pt modelId="{25264977-F9C7-437A-B71D-4135373DF98F}" type="pres">
      <dgm:prSet presAssocID="{F050E995-8C71-4D73-82BD-0689CA5B8149}" presName="sibTrans" presStyleCnt="0"/>
      <dgm:spPr/>
    </dgm:pt>
    <dgm:pt modelId="{7695CA51-6E26-4D3E-A8B5-CFCBA8B033FD}" type="pres">
      <dgm:prSet presAssocID="{D6789DAE-5343-463A-AE34-D98BCAC3EF3E}" presName="compNode" presStyleCnt="0"/>
      <dgm:spPr/>
    </dgm:pt>
    <dgm:pt modelId="{E00C20EE-5428-465A-97C4-C96542E60E22}" type="pres">
      <dgm:prSet presAssocID="{D6789DAE-5343-463A-AE34-D98BCAC3EF3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D7A1A6E-2473-43B0-882D-DFC45DA35EBC}" type="pres">
      <dgm:prSet presAssocID="{D6789DAE-5343-463A-AE34-D98BCAC3EF3E}" presName="spaceRect" presStyleCnt="0"/>
      <dgm:spPr/>
    </dgm:pt>
    <dgm:pt modelId="{B9E22C8F-7E9C-4FAC-978D-FD3C11882271}" type="pres">
      <dgm:prSet presAssocID="{D6789DAE-5343-463A-AE34-D98BCAC3EF3E}" presName="textRect" presStyleLbl="revTx" presStyleIdx="2" presStyleCnt="6">
        <dgm:presLayoutVars>
          <dgm:chMax val="1"/>
          <dgm:chPref val="1"/>
        </dgm:presLayoutVars>
      </dgm:prSet>
      <dgm:spPr/>
    </dgm:pt>
    <dgm:pt modelId="{08C9105D-B4E3-4C05-B2FD-52B7B81681ED}" type="pres">
      <dgm:prSet presAssocID="{D95CB810-901B-46C5-A6E6-CC76B3C56E36}" presName="sibTrans" presStyleCnt="0"/>
      <dgm:spPr/>
    </dgm:pt>
    <dgm:pt modelId="{74EEA2AA-6548-4ADD-A60F-3069D0671A88}" type="pres">
      <dgm:prSet presAssocID="{A4D2F4A9-EE6D-477A-8167-B37435695862}" presName="compNode" presStyleCnt="0"/>
      <dgm:spPr/>
    </dgm:pt>
    <dgm:pt modelId="{9CA95318-5E39-4470-B66A-B6741D4D2B99}" type="pres">
      <dgm:prSet presAssocID="{A4D2F4A9-EE6D-477A-8167-B374356958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4249959-FFBA-421E-8574-369DF0049DA4}" type="pres">
      <dgm:prSet presAssocID="{A4D2F4A9-EE6D-477A-8167-B37435695862}" presName="spaceRect" presStyleCnt="0"/>
      <dgm:spPr/>
    </dgm:pt>
    <dgm:pt modelId="{ED36E5EB-5024-4518-92C1-F6200425D2E8}" type="pres">
      <dgm:prSet presAssocID="{A4D2F4A9-EE6D-477A-8167-B37435695862}" presName="textRect" presStyleLbl="revTx" presStyleIdx="3" presStyleCnt="6">
        <dgm:presLayoutVars>
          <dgm:chMax val="1"/>
          <dgm:chPref val="1"/>
        </dgm:presLayoutVars>
      </dgm:prSet>
      <dgm:spPr/>
    </dgm:pt>
    <dgm:pt modelId="{F89BF7EE-0439-4D34-A352-13DA3C2DFC83}" type="pres">
      <dgm:prSet presAssocID="{21255B4D-7123-48D1-8334-1B5CABD7FA34}" presName="sibTrans" presStyleCnt="0"/>
      <dgm:spPr/>
    </dgm:pt>
    <dgm:pt modelId="{38D6039E-14FD-41BA-95BE-26E11D1FBDFB}" type="pres">
      <dgm:prSet presAssocID="{B48B24DB-7B3E-42B3-95DB-A7F81F434BD6}" presName="compNode" presStyleCnt="0"/>
      <dgm:spPr/>
    </dgm:pt>
    <dgm:pt modelId="{D9405C1C-FC9D-450C-9BBD-CB26795979EB}" type="pres">
      <dgm:prSet presAssocID="{B48B24DB-7B3E-42B3-95DB-A7F81F434BD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4B16FC71-A433-4CEB-BC64-74FC2E799512}" type="pres">
      <dgm:prSet presAssocID="{B48B24DB-7B3E-42B3-95DB-A7F81F434BD6}" presName="spaceRect" presStyleCnt="0"/>
      <dgm:spPr/>
    </dgm:pt>
    <dgm:pt modelId="{098CB588-958D-478F-8511-4D1FD90D9A10}" type="pres">
      <dgm:prSet presAssocID="{B48B24DB-7B3E-42B3-95DB-A7F81F434BD6}" presName="textRect" presStyleLbl="revTx" presStyleIdx="4" presStyleCnt="6">
        <dgm:presLayoutVars>
          <dgm:chMax val="1"/>
          <dgm:chPref val="1"/>
        </dgm:presLayoutVars>
      </dgm:prSet>
      <dgm:spPr/>
    </dgm:pt>
    <dgm:pt modelId="{960F1B03-9DCE-439C-9024-EDFF6DFAAA27}" type="pres">
      <dgm:prSet presAssocID="{6FF84EF4-EAFE-4142-A7E0-FBB72DC22A63}" presName="sibTrans" presStyleCnt="0"/>
      <dgm:spPr/>
    </dgm:pt>
    <dgm:pt modelId="{62828BD0-C2CC-4813-A1A8-83F59F2E4B09}" type="pres">
      <dgm:prSet presAssocID="{0F57B5B9-F20B-4455-98A8-7CB014150B90}" presName="compNode" presStyleCnt="0"/>
      <dgm:spPr/>
    </dgm:pt>
    <dgm:pt modelId="{9DFFB0E5-5B3B-4D98-B833-830908947825}" type="pres">
      <dgm:prSet presAssocID="{0F57B5B9-F20B-4455-98A8-7CB014150B9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698F9D3F-1FD3-4FAF-826A-9F1379A0DED6}" type="pres">
      <dgm:prSet presAssocID="{0F57B5B9-F20B-4455-98A8-7CB014150B90}" presName="spaceRect" presStyleCnt="0"/>
      <dgm:spPr/>
    </dgm:pt>
    <dgm:pt modelId="{D159E4D5-4847-46E9-88DD-FB14B9C95927}" type="pres">
      <dgm:prSet presAssocID="{0F57B5B9-F20B-4455-98A8-7CB014150B9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AA6110F-BA95-4D9D-ACFE-458EB91CDEAC}" srcId="{057F40BD-F021-4998-A9AD-4603F83AF55D}" destId="{398B396D-E8D4-4D3C-8DA3-1322FC1A4874}" srcOrd="1" destOrd="0" parTransId="{0D58833D-27A1-45C2-B7F0-0AC7314B27CC}" sibTransId="{F050E995-8C71-4D73-82BD-0689CA5B8149}"/>
    <dgm:cxn modelId="{8D736229-E127-4AF9-8D3F-D6834C94A653}" type="presOf" srcId="{0F57B5B9-F20B-4455-98A8-7CB014150B90}" destId="{D159E4D5-4847-46E9-88DD-FB14B9C95927}" srcOrd="0" destOrd="0" presId="urn:microsoft.com/office/officeart/2018/2/layout/IconLabelList"/>
    <dgm:cxn modelId="{CA464633-2233-4231-BAC7-78FC01EF1E66}" srcId="{057F40BD-F021-4998-A9AD-4603F83AF55D}" destId="{A4D2F4A9-EE6D-477A-8167-B37435695862}" srcOrd="3" destOrd="0" parTransId="{7B150BCF-64B8-43BA-ACD6-27BDC7937A05}" sibTransId="{21255B4D-7123-48D1-8334-1B5CABD7FA34}"/>
    <dgm:cxn modelId="{33DBA33A-2663-4313-BC18-2CFD49735796}" srcId="{057F40BD-F021-4998-A9AD-4603F83AF55D}" destId="{D6789DAE-5343-463A-AE34-D98BCAC3EF3E}" srcOrd="2" destOrd="0" parTransId="{617FFA4A-4DBE-4017-AA17-2B40A414E421}" sibTransId="{D95CB810-901B-46C5-A6E6-CC76B3C56E36}"/>
    <dgm:cxn modelId="{58B0146F-C6E5-44EC-9A4D-6B2532B30837}" type="presOf" srcId="{057F40BD-F021-4998-A9AD-4603F83AF55D}" destId="{1425ADA6-FD1A-484A-87E2-D38D5E500D57}" srcOrd="0" destOrd="0" presId="urn:microsoft.com/office/officeart/2018/2/layout/IconLabelList"/>
    <dgm:cxn modelId="{6CC93B78-3296-4EA5-A9EC-57308AC1A5BF}" srcId="{057F40BD-F021-4998-A9AD-4603F83AF55D}" destId="{B48B24DB-7B3E-42B3-95DB-A7F81F434BD6}" srcOrd="4" destOrd="0" parTransId="{2F44BCCC-C000-4D60-8038-EB3A42054324}" sibTransId="{6FF84EF4-EAFE-4142-A7E0-FBB72DC22A63}"/>
    <dgm:cxn modelId="{FF50CCAE-2961-45DD-94AE-806BEB0257EA}" type="presOf" srcId="{D6789DAE-5343-463A-AE34-D98BCAC3EF3E}" destId="{B9E22C8F-7E9C-4FAC-978D-FD3C11882271}" srcOrd="0" destOrd="0" presId="urn:microsoft.com/office/officeart/2018/2/layout/IconLabelList"/>
    <dgm:cxn modelId="{B7EE90C8-0630-4542-8AC5-59877FDBCB9C}" type="presOf" srcId="{A4D2F4A9-EE6D-477A-8167-B37435695862}" destId="{ED36E5EB-5024-4518-92C1-F6200425D2E8}" srcOrd="0" destOrd="0" presId="urn:microsoft.com/office/officeart/2018/2/layout/IconLabelList"/>
    <dgm:cxn modelId="{1318BDC9-9AD3-48C7-8B4A-2DA50DF83486}" srcId="{057F40BD-F021-4998-A9AD-4603F83AF55D}" destId="{0F57B5B9-F20B-4455-98A8-7CB014150B90}" srcOrd="5" destOrd="0" parTransId="{3F52D342-A9BA-4FA8-957D-88C746D53BA2}" sibTransId="{2FD53D18-4F36-42BC-A6FD-B3C71833F06A}"/>
    <dgm:cxn modelId="{437906D1-5B2B-43CC-B4FE-85AC41384C6A}" srcId="{057F40BD-F021-4998-A9AD-4603F83AF55D}" destId="{6F3AEC28-42E1-4E44-8052-2F1F455B82E0}" srcOrd="0" destOrd="0" parTransId="{F14C4A26-9204-4DE3-BB9A-4F5CF175F2C0}" sibTransId="{C48FC2F0-DDA1-4295-8A96-10533FE945E1}"/>
    <dgm:cxn modelId="{4FDAF3E1-0AD9-4774-A7CC-83351002D889}" type="presOf" srcId="{398B396D-E8D4-4D3C-8DA3-1322FC1A4874}" destId="{31402403-D52E-459B-86D5-5B152FC0911A}" srcOrd="0" destOrd="0" presId="urn:microsoft.com/office/officeart/2018/2/layout/IconLabelList"/>
    <dgm:cxn modelId="{0ECDE2E7-27A8-4EAD-84EA-638463DF67BF}" type="presOf" srcId="{6F3AEC28-42E1-4E44-8052-2F1F455B82E0}" destId="{D914BE2C-04A1-4396-BEC9-55A03DDDAE8C}" srcOrd="0" destOrd="0" presId="urn:microsoft.com/office/officeart/2018/2/layout/IconLabelList"/>
    <dgm:cxn modelId="{544A7BFA-8878-40DC-B5A7-F11CA4678D47}" type="presOf" srcId="{B48B24DB-7B3E-42B3-95DB-A7F81F434BD6}" destId="{098CB588-958D-478F-8511-4D1FD90D9A10}" srcOrd="0" destOrd="0" presId="urn:microsoft.com/office/officeart/2018/2/layout/IconLabelList"/>
    <dgm:cxn modelId="{BD80CB4C-0C28-4EAF-887E-0D355D61690B}" type="presParOf" srcId="{1425ADA6-FD1A-484A-87E2-D38D5E500D57}" destId="{06A74E60-5E88-43AE-B3D1-735EB8D66622}" srcOrd="0" destOrd="0" presId="urn:microsoft.com/office/officeart/2018/2/layout/IconLabelList"/>
    <dgm:cxn modelId="{A814E67D-4D8D-447E-B92B-2955A98A58A3}" type="presParOf" srcId="{06A74E60-5E88-43AE-B3D1-735EB8D66622}" destId="{020D45F1-967F-48FD-85E1-C36554F6505C}" srcOrd="0" destOrd="0" presId="urn:microsoft.com/office/officeart/2018/2/layout/IconLabelList"/>
    <dgm:cxn modelId="{7C9FD00C-10D1-4175-9DDB-CC4CACBE38BA}" type="presParOf" srcId="{06A74E60-5E88-43AE-B3D1-735EB8D66622}" destId="{BAEEE7C5-21A0-46A9-9A19-53C69C696A56}" srcOrd="1" destOrd="0" presId="urn:microsoft.com/office/officeart/2018/2/layout/IconLabelList"/>
    <dgm:cxn modelId="{B0D0F994-6DCA-4B19-9392-537B81F8FB5E}" type="presParOf" srcId="{06A74E60-5E88-43AE-B3D1-735EB8D66622}" destId="{D914BE2C-04A1-4396-BEC9-55A03DDDAE8C}" srcOrd="2" destOrd="0" presId="urn:microsoft.com/office/officeart/2018/2/layout/IconLabelList"/>
    <dgm:cxn modelId="{E9C499F0-C71E-4D89-9F18-DC246B16F69E}" type="presParOf" srcId="{1425ADA6-FD1A-484A-87E2-D38D5E500D57}" destId="{EBE07E7F-D232-4C1F-B354-753166F24FF3}" srcOrd="1" destOrd="0" presId="urn:microsoft.com/office/officeart/2018/2/layout/IconLabelList"/>
    <dgm:cxn modelId="{D42DA310-512A-4611-8110-BE937F17C42F}" type="presParOf" srcId="{1425ADA6-FD1A-484A-87E2-D38D5E500D57}" destId="{5C05D734-D139-4A31-8162-E0D228306A91}" srcOrd="2" destOrd="0" presId="urn:microsoft.com/office/officeart/2018/2/layout/IconLabelList"/>
    <dgm:cxn modelId="{FD35B82A-171A-4A34-93A5-4EB7C5477E64}" type="presParOf" srcId="{5C05D734-D139-4A31-8162-E0D228306A91}" destId="{3E65F709-007F-4398-A3C1-82C9E84D430E}" srcOrd="0" destOrd="0" presId="urn:microsoft.com/office/officeart/2018/2/layout/IconLabelList"/>
    <dgm:cxn modelId="{AD3D19AE-CFB1-4D52-A896-69A6DA05AB6A}" type="presParOf" srcId="{5C05D734-D139-4A31-8162-E0D228306A91}" destId="{F8103677-52CC-46A1-B020-2CFC210C5B27}" srcOrd="1" destOrd="0" presId="urn:microsoft.com/office/officeart/2018/2/layout/IconLabelList"/>
    <dgm:cxn modelId="{8D6FE3DC-7A2C-4AD5-9CCF-F4C78FC44602}" type="presParOf" srcId="{5C05D734-D139-4A31-8162-E0D228306A91}" destId="{31402403-D52E-459B-86D5-5B152FC0911A}" srcOrd="2" destOrd="0" presId="urn:microsoft.com/office/officeart/2018/2/layout/IconLabelList"/>
    <dgm:cxn modelId="{83362F68-298F-4ECB-B697-AD553AB1BA9B}" type="presParOf" srcId="{1425ADA6-FD1A-484A-87E2-D38D5E500D57}" destId="{25264977-F9C7-437A-B71D-4135373DF98F}" srcOrd="3" destOrd="0" presId="urn:microsoft.com/office/officeart/2018/2/layout/IconLabelList"/>
    <dgm:cxn modelId="{39AAB168-15DD-42ED-A27C-439A5CD6F006}" type="presParOf" srcId="{1425ADA6-FD1A-484A-87E2-D38D5E500D57}" destId="{7695CA51-6E26-4D3E-A8B5-CFCBA8B033FD}" srcOrd="4" destOrd="0" presId="urn:microsoft.com/office/officeart/2018/2/layout/IconLabelList"/>
    <dgm:cxn modelId="{95D0B8D3-974A-4AC6-986F-8B08E7BCE0F7}" type="presParOf" srcId="{7695CA51-6E26-4D3E-A8B5-CFCBA8B033FD}" destId="{E00C20EE-5428-465A-97C4-C96542E60E22}" srcOrd="0" destOrd="0" presId="urn:microsoft.com/office/officeart/2018/2/layout/IconLabelList"/>
    <dgm:cxn modelId="{29A92004-922B-48E7-8F41-9F6266846B71}" type="presParOf" srcId="{7695CA51-6E26-4D3E-A8B5-CFCBA8B033FD}" destId="{4D7A1A6E-2473-43B0-882D-DFC45DA35EBC}" srcOrd="1" destOrd="0" presId="urn:microsoft.com/office/officeart/2018/2/layout/IconLabelList"/>
    <dgm:cxn modelId="{4DFC60A6-FB56-4442-9122-1106B5C1E799}" type="presParOf" srcId="{7695CA51-6E26-4D3E-A8B5-CFCBA8B033FD}" destId="{B9E22C8F-7E9C-4FAC-978D-FD3C11882271}" srcOrd="2" destOrd="0" presId="urn:microsoft.com/office/officeart/2018/2/layout/IconLabelList"/>
    <dgm:cxn modelId="{7E84A8AB-2397-4A46-B6CE-42F8EAF0B112}" type="presParOf" srcId="{1425ADA6-FD1A-484A-87E2-D38D5E500D57}" destId="{08C9105D-B4E3-4C05-B2FD-52B7B81681ED}" srcOrd="5" destOrd="0" presId="urn:microsoft.com/office/officeart/2018/2/layout/IconLabelList"/>
    <dgm:cxn modelId="{3E905B3A-4C01-4076-A944-045D622EFD8B}" type="presParOf" srcId="{1425ADA6-FD1A-484A-87E2-D38D5E500D57}" destId="{74EEA2AA-6548-4ADD-A60F-3069D0671A88}" srcOrd="6" destOrd="0" presId="urn:microsoft.com/office/officeart/2018/2/layout/IconLabelList"/>
    <dgm:cxn modelId="{A9F9BB34-BC78-44E2-AEAC-A71F0A84C77F}" type="presParOf" srcId="{74EEA2AA-6548-4ADD-A60F-3069D0671A88}" destId="{9CA95318-5E39-4470-B66A-B6741D4D2B99}" srcOrd="0" destOrd="0" presId="urn:microsoft.com/office/officeart/2018/2/layout/IconLabelList"/>
    <dgm:cxn modelId="{1F88687A-0CC5-42DB-991A-C817B674DC4C}" type="presParOf" srcId="{74EEA2AA-6548-4ADD-A60F-3069D0671A88}" destId="{24249959-FFBA-421E-8574-369DF0049DA4}" srcOrd="1" destOrd="0" presId="urn:microsoft.com/office/officeart/2018/2/layout/IconLabelList"/>
    <dgm:cxn modelId="{3EE8A393-5A8C-44A2-8020-6345DE6FF274}" type="presParOf" srcId="{74EEA2AA-6548-4ADD-A60F-3069D0671A88}" destId="{ED36E5EB-5024-4518-92C1-F6200425D2E8}" srcOrd="2" destOrd="0" presId="urn:microsoft.com/office/officeart/2018/2/layout/IconLabelList"/>
    <dgm:cxn modelId="{B1C3C68C-B70E-4C40-AFB0-575C55B5D986}" type="presParOf" srcId="{1425ADA6-FD1A-484A-87E2-D38D5E500D57}" destId="{F89BF7EE-0439-4D34-A352-13DA3C2DFC83}" srcOrd="7" destOrd="0" presId="urn:microsoft.com/office/officeart/2018/2/layout/IconLabelList"/>
    <dgm:cxn modelId="{55AA97EA-D069-48BC-8EE8-1E7038FE22D4}" type="presParOf" srcId="{1425ADA6-FD1A-484A-87E2-D38D5E500D57}" destId="{38D6039E-14FD-41BA-95BE-26E11D1FBDFB}" srcOrd="8" destOrd="0" presId="urn:microsoft.com/office/officeart/2018/2/layout/IconLabelList"/>
    <dgm:cxn modelId="{92883612-0194-4C11-B4BB-CEED8AC0777E}" type="presParOf" srcId="{38D6039E-14FD-41BA-95BE-26E11D1FBDFB}" destId="{D9405C1C-FC9D-450C-9BBD-CB26795979EB}" srcOrd="0" destOrd="0" presId="urn:microsoft.com/office/officeart/2018/2/layout/IconLabelList"/>
    <dgm:cxn modelId="{09598E81-AD19-49D4-864C-932AC7AF29C4}" type="presParOf" srcId="{38D6039E-14FD-41BA-95BE-26E11D1FBDFB}" destId="{4B16FC71-A433-4CEB-BC64-74FC2E799512}" srcOrd="1" destOrd="0" presId="urn:microsoft.com/office/officeart/2018/2/layout/IconLabelList"/>
    <dgm:cxn modelId="{2F714C27-056A-4A60-8DDC-6A64742BA12A}" type="presParOf" srcId="{38D6039E-14FD-41BA-95BE-26E11D1FBDFB}" destId="{098CB588-958D-478F-8511-4D1FD90D9A10}" srcOrd="2" destOrd="0" presId="urn:microsoft.com/office/officeart/2018/2/layout/IconLabelList"/>
    <dgm:cxn modelId="{3F820389-B569-472F-AA2E-AA47FB4DE792}" type="presParOf" srcId="{1425ADA6-FD1A-484A-87E2-D38D5E500D57}" destId="{960F1B03-9DCE-439C-9024-EDFF6DFAAA27}" srcOrd="9" destOrd="0" presId="urn:microsoft.com/office/officeart/2018/2/layout/IconLabelList"/>
    <dgm:cxn modelId="{242C0489-2457-45E8-B55C-7ECE5E23462B}" type="presParOf" srcId="{1425ADA6-FD1A-484A-87E2-D38D5E500D57}" destId="{62828BD0-C2CC-4813-A1A8-83F59F2E4B09}" srcOrd="10" destOrd="0" presId="urn:microsoft.com/office/officeart/2018/2/layout/IconLabelList"/>
    <dgm:cxn modelId="{8F3753F4-3F42-4075-8D35-177F6C619ABA}" type="presParOf" srcId="{62828BD0-C2CC-4813-A1A8-83F59F2E4B09}" destId="{9DFFB0E5-5B3B-4D98-B833-830908947825}" srcOrd="0" destOrd="0" presId="urn:microsoft.com/office/officeart/2018/2/layout/IconLabelList"/>
    <dgm:cxn modelId="{34FEFC96-C376-4A76-8E64-36BECB5E11E6}" type="presParOf" srcId="{62828BD0-C2CC-4813-A1A8-83F59F2E4B09}" destId="{698F9D3F-1FD3-4FAF-826A-9F1379A0DED6}" srcOrd="1" destOrd="0" presId="urn:microsoft.com/office/officeart/2018/2/layout/IconLabelList"/>
    <dgm:cxn modelId="{194C3EEA-CC59-411C-8B10-7707B0633E14}" type="presParOf" srcId="{62828BD0-C2CC-4813-A1A8-83F59F2E4B09}" destId="{D159E4D5-4847-46E9-88DD-FB14B9C9592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D45F1-967F-48FD-85E1-C36554F6505C}">
      <dsp:nvSpPr>
        <dsp:cNvPr id="0" name=""/>
        <dsp:cNvSpPr/>
      </dsp:nvSpPr>
      <dsp:spPr>
        <a:xfrm>
          <a:off x="483905" y="634476"/>
          <a:ext cx="791015" cy="79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4BE2C-04A1-4396-BEC9-55A03DDDAE8C}">
      <dsp:nvSpPr>
        <dsp:cNvPr id="0" name=""/>
        <dsp:cNvSpPr/>
      </dsp:nvSpPr>
      <dsp:spPr>
        <a:xfrm>
          <a:off x="507" y="1736768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Motivation and Summary</a:t>
          </a:r>
        </a:p>
      </dsp:txBody>
      <dsp:txXfrm>
        <a:off x="507" y="1736768"/>
        <a:ext cx="1757812" cy="703125"/>
      </dsp:txXfrm>
    </dsp:sp>
    <dsp:sp modelId="{3E65F709-007F-4398-A3C1-82C9E84D430E}">
      <dsp:nvSpPr>
        <dsp:cNvPr id="0" name=""/>
        <dsp:cNvSpPr/>
      </dsp:nvSpPr>
      <dsp:spPr>
        <a:xfrm>
          <a:off x="2549335" y="634476"/>
          <a:ext cx="791015" cy="79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02403-D52E-459B-86D5-5B152FC0911A}">
      <dsp:nvSpPr>
        <dsp:cNvPr id="0" name=""/>
        <dsp:cNvSpPr/>
      </dsp:nvSpPr>
      <dsp:spPr>
        <a:xfrm>
          <a:off x="2065936" y="1736768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Questions and Data</a:t>
          </a:r>
        </a:p>
      </dsp:txBody>
      <dsp:txXfrm>
        <a:off x="2065936" y="1736768"/>
        <a:ext cx="1757812" cy="703125"/>
      </dsp:txXfrm>
    </dsp:sp>
    <dsp:sp modelId="{E00C20EE-5428-465A-97C4-C96542E60E22}">
      <dsp:nvSpPr>
        <dsp:cNvPr id="0" name=""/>
        <dsp:cNvSpPr/>
      </dsp:nvSpPr>
      <dsp:spPr>
        <a:xfrm>
          <a:off x="4614764" y="634476"/>
          <a:ext cx="791015" cy="791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22C8F-7E9C-4FAC-978D-FD3C11882271}">
      <dsp:nvSpPr>
        <dsp:cNvPr id="0" name=""/>
        <dsp:cNvSpPr/>
      </dsp:nvSpPr>
      <dsp:spPr>
        <a:xfrm>
          <a:off x="4131366" y="1736768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Cleanup &amp; Exploration</a:t>
          </a:r>
        </a:p>
      </dsp:txBody>
      <dsp:txXfrm>
        <a:off x="4131366" y="1736768"/>
        <a:ext cx="1757812" cy="703125"/>
      </dsp:txXfrm>
    </dsp:sp>
    <dsp:sp modelId="{9CA95318-5E39-4470-B66A-B6741D4D2B99}">
      <dsp:nvSpPr>
        <dsp:cNvPr id="0" name=""/>
        <dsp:cNvSpPr/>
      </dsp:nvSpPr>
      <dsp:spPr>
        <a:xfrm>
          <a:off x="483905" y="2879347"/>
          <a:ext cx="791015" cy="7910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6E5EB-5024-4518-92C1-F6200425D2E8}">
      <dsp:nvSpPr>
        <dsp:cNvPr id="0" name=""/>
        <dsp:cNvSpPr/>
      </dsp:nvSpPr>
      <dsp:spPr>
        <a:xfrm>
          <a:off x="507" y="398163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Analysis</a:t>
          </a:r>
        </a:p>
      </dsp:txBody>
      <dsp:txXfrm>
        <a:off x="507" y="3981639"/>
        <a:ext cx="1757812" cy="703125"/>
      </dsp:txXfrm>
    </dsp:sp>
    <dsp:sp modelId="{D9405C1C-FC9D-450C-9BBD-CB26795979EB}">
      <dsp:nvSpPr>
        <dsp:cNvPr id="0" name=""/>
        <dsp:cNvSpPr/>
      </dsp:nvSpPr>
      <dsp:spPr>
        <a:xfrm>
          <a:off x="2549335" y="2879347"/>
          <a:ext cx="791015" cy="7910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CB588-958D-478F-8511-4D1FD90D9A10}">
      <dsp:nvSpPr>
        <dsp:cNvPr id="0" name=""/>
        <dsp:cNvSpPr/>
      </dsp:nvSpPr>
      <dsp:spPr>
        <a:xfrm>
          <a:off x="2065936" y="398163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Post-Mortem</a:t>
          </a:r>
        </a:p>
      </dsp:txBody>
      <dsp:txXfrm>
        <a:off x="2065936" y="3981639"/>
        <a:ext cx="1757812" cy="703125"/>
      </dsp:txXfrm>
    </dsp:sp>
    <dsp:sp modelId="{9DFFB0E5-5B3B-4D98-B833-830908947825}">
      <dsp:nvSpPr>
        <dsp:cNvPr id="0" name=""/>
        <dsp:cNvSpPr/>
      </dsp:nvSpPr>
      <dsp:spPr>
        <a:xfrm>
          <a:off x="4614764" y="2879347"/>
          <a:ext cx="791015" cy="7910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59E4D5-4847-46E9-88DD-FB14B9C95927}">
      <dsp:nvSpPr>
        <dsp:cNvPr id="0" name=""/>
        <dsp:cNvSpPr/>
      </dsp:nvSpPr>
      <dsp:spPr>
        <a:xfrm>
          <a:off x="4131366" y="398163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Questions</a:t>
          </a:r>
        </a:p>
      </dsp:txBody>
      <dsp:txXfrm>
        <a:off x="4131366" y="3981639"/>
        <a:ext cx="1757812" cy="70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tif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qs.epa.gov/aqsweb/documents/data_api.html" TargetMode="External"/><Relationship Id="rId2" Type="http://schemas.openxmlformats.org/officeDocument/2006/relationships/hyperlink" Target="https://github.com/mayukh18/covidexplo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irnowapi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ational_responses_to_the_2019%E2%80%9320_coronavirus_pandemic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hyperlink" Target="https://towardsdatascience.com/assessing-the-impact-of-the-coronavirus-lockdown-on-our-environment-through-data-2905535da51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1490-6B20-D442-945E-B3E14BAF0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COVID-19 and Air Pollution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033F5-4240-754F-844C-261CEE7DAA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Namitha</a:t>
            </a:r>
            <a:r>
              <a:rPr lang="en-US" dirty="0"/>
              <a:t> </a:t>
            </a:r>
            <a:r>
              <a:rPr lang="en-US" dirty="0" err="1"/>
              <a:t>Anandaram</a:t>
            </a:r>
            <a:br>
              <a:rPr lang="en-US" dirty="0"/>
            </a:br>
            <a:r>
              <a:rPr lang="en-US" dirty="0"/>
              <a:t>Misha Berkowitz</a:t>
            </a:r>
            <a:br>
              <a:rPr lang="en-US" dirty="0"/>
            </a:br>
            <a:r>
              <a:rPr lang="en-US" dirty="0"/>
              <a:t>Orlando Godinez Garcia</a:t>
            </a:r>
          </a:p>
        </p:txBody>
      </p:sp>
    </p:spTree>
    <p:extLst>
      <p:ext uri="{BB962C8B-B14F-4D97-AF65-F5344CB8AC3E}">
        <p14:creationId xmlns:p14="http://schemas.microsoft.com/office/powerpoint/2010/main" val="354293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6C35-ABC7-6E4A-9353-9993DC31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Data Cleanup &amp; Exploration, continued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EE9D-5884-FB46-A16E-D054E1CE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418" y="2283192"/>
            <a:ext cx="3969505" cy="399782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We researched and compiled restriction data in a Google doc</a:t>
            </a:r>
          </a:p>
          <a:p>
            <a:r>
              <a:rPr lang="en-US" sz="1800" dirty="0"/>
              <a:t>Realizing an apples-to-apples comparison across countries might be inconclusive, we included info from Wikipedia to add context for further study</a:t>
            </a:r>
          </a:p>
          <a:p>
            <a:r>
              <a:rPr lang="en-US" sz="1800" dirty="0"/>
              <a:t>After a little hands on data cleanup in Excel, we were ready to plot a course for </a:t>
            </a:r>
            <a:r>
              <a:rPr lang="en-US" sz="1800" dirty="0" err="1"/>
              <a:t>Jupyter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2CA92-CA29-AC4F-8532-D98B5DF86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926" y="3636512"/>
            <a:ext cx="2999073" cy="240675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87C2728-628F-F549-84C3-BADE4ADC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299" y="607200"/>
            <a:ext cx="3994617" cy="240675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673B9-8E95-6342-8D74-A3EAAA9EFAD3}"/>
              </a:ext>
            </a:extLst>
          </p:cNvPr>
          <p:cNvSpPr txBox="1"/>
          <p:nvPr/>
        </p:nvSpPr>
        <p:spPr>
          <a:xfrm>
            <a:off x="8231785" y="30596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BEFORE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96BB6-F05A-1C4D-8CF6-95713E3CD221}"/>
              </a:ext>
            </a:extLst>
          </p:cNvPr>
          <p:cNvSpPr txBox="1"/>
          <p:nvPr/>
        </p:nvSpPr>
        <p:spPr>
          <a:xfrm>
            <a:off x="8327965" y="609635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867440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0C7B-E9BB-5848-B7C3-A957CDAF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14344"/>
          </a:xfrm>
        </p:spPr>
        <p:txBody>
          <a:bodyPr/>
          <a:lstStyle/>
          <a:p>
            <a:r>
              <a:rPr lang="en-US" dirty="0"/>
              <a:t>Data Cleanup &amp; Exploration,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1B94-2754-DC48-B059-FE8EAC11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51002"/>
            <a:ext cx="7796540" cy="11810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Misha set up code that imported and merged our pollution and restrictions data into a single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DBA0E-BF1C-1141-A5EB-994ACEEB9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0" y="2654301"/>
            <a:ext cx="5334000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55D623-CD86-AF46-B496-554FE5085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5160943"/>
            <a:ext cx="6464300" cy="889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D4C0CE7-FF2D-964F-8E30-AB486D9FFA4B}"/>
              </a:ext>
            </a:extLst>
          </p:cNvPr>
          <p:cNvSpPr txBox="1">
            <a:spLocks/>
          </p:cNvSpPr>
          <p:nvPr/>
        </p:nvSpPr>
        <p:spPr>
          <a:xfrm>
            <a:off x="2773599" y="3563115"/>
            <a:ext cx="7796540" cy="1587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Additional code added columns to track:</a:t>
            </a:r>
          </a:p>
          <a:p>
            <a:r>
              <a:rPr lang="en-US" dirty="0"/>
              <a:t>“Restrictions”: whether each row was a “Restriction” week (Yes or No)</a:t>
            </a:r>
          </a:p>
          <a:p>
            <a:r>
              <a:rPr lang="en-US" dirty="0"/>
              <a:t>“Restriction Week Counter”: how many weeks into restrictions is this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2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0C7B-E9BB-5848-B7C3-A957CDAF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14344"/>
          </a:xfrm>
        </p:spPr>
        <p:txBody>
          <a:bodyPr/>
          <a:lstStyle/>
          <a:p>
            <a:r>
              <a:rPr lang="en-US" dirty="0"/>
              <a:t>Data Cleanup &amp; Exploration,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1B94-2754-DC48-B059-FE8EAC118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422401"/>
            <a:ext cx="7796540" cy="4627543"/>
          </a:xfrm>
        </p:spPr>
        <p:txBody>
          <a:bodyPr anchor="t"/>
          <a:lstStyle/>
          <a:p>
            <a:r>
              <a:rPr lang="en-US" dirty="0"/>
              <a:t>The resulting </a:t>
            </a:r>
            <a:r>
              <a:rPr lang="en-US" dirty="0" err="1"/>
              <a:t>DataFrame</a:t>
            </a:r>
            <a:r>
              <a:rPr lang="en-US" dirty="0"/>
              <a:t> was outputted as a .csv</a:t>
            </a:r>
          </a:p>
          <a:p>
            <a:r>
              <a:rPr lang="en-US" dirty="0"/>
              <a:t>We decided to create a separate </a:t>
            </a:r>
            <a:r>
              <a:rPr lang="en-US" dirty="0" err="1"/>
              <a:t>Jupyter</a:t>
            </a:r>
            <a:r>
              <a:rPr lang="en-US" dirty="0"/>
              <a:t> file for each question</a:t>
            </a:r>
          </a:p>
          <a:p>
            <a:r>
              <a:rPr lang="en-US" dirty="0"/>
              <a:t>We will now discuss the data and visualizations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9F115-A368-3D40-9E2D-7E6B969CC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2769" y="3429000"/>
            <a:ext cx="5918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Question #1: Does air quality improve after restrictions begin?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C5D83-D181-8046-8454-DFE03A8B7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Findings:</a:t>
            </a:r>
          </a:p>
          <a:p>
            <a:r>
              <a:rPr lang="en-US" dirty="0"/>
              <a:t>Iran had the highest pre-restriction emissions data of all 44 countries studied, followed by Israel and South Korea</a:t>
            </a:r>
          </a:p>
          <a:p>
            <a:r>
              <a:rPr lang="en-US" dirty="0"/>
              <a:t>On the other end was New Zealand</a:t>
            </a:r>
          </a:p>
          <a:p>
            <a:r>
              <a:rPr lang="en-US" dirty="0"/>
              <a:t>New Zealand, Ireland, and United Kingdom did not show any change before or after restriction</a:t>
            </a:r>
          </a:p>
          <a:p>
            <a:r>
              <a:rPr lang="en-US" dirty="0"/>
              <a:t>Meanwhile, things seemed to get worse in Mexico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Air quality improved across the board for all other countries</a:t>
            </a:r>
          </a:p>
        </p:txBody>
      </p:sp>
    </p:spTree>
    <p:extLst>
      <p:ext uri="{BB962C8B-B14F-4D97-AF65-F5344CB8AC3E}">
        <p14:creationId xmlns:p14="http://schemas.microsoft.com/office/powerpoint/2010/main" val="498773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563544"/>
          </a:xfrm>
        </p:spPr>
        <p:txBody>
          <a:bodyPr>
            <a:normAutofit/>
          </a:bodyPr>
          <a:lstStyle/>
          <a:p>
            <a:r>
              <a:rPr lang="en-US" dirty="0"/>
              <a:t>Data Analysis - Question #1, continued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6EC816-5C6E-EE4C-A0AA-E1BD151B4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6462" y="1935145"/>
            <a:ext cx="6709019" cy="436086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98D32-7999-234D-A75A-8B155965DA34}"/>
              </a:ext>
            </a:extLst>
          </p:cNvPr>
          <p:cNvSpPr txBox="1"/>
          <p:nvPr/>
        </p:nvSpPr>
        <p:spPr>
          <a:xfrm>
            <a:off x="4622471" y="1565813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NO2, before and after restrictions</a:t>
            </a:r>
          </a:p>
        </p:txBody>
      </p:sp>
    </p:spTree>
    <p:extLst>
      <p:ext uri="{BB962C8B-B14F-4D97-AF65-F5344CB8AC3E}">
        <p14:creationId xmlns:p14="http://schemas.microsoft.com/office/powerpoint/2010/main" val="3339937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563544"/>
          </a:xfrm>
        </p:spPr>
        <p:txBody>
          <a:bodyPr>
            <a:normAutofit/>
          </a:bodyPr>
          <a:lstStyle/>
          <a:p>
            <a:r>
              <a:rPr lang="en-US" dirty="0"/>
              <a:t>Data Analysis - Question #1, 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798D32-7999-234D-A75A-8B155965DA34}"/>
              </a:ext>
            </a:extLst>
          </p:cNvPr>
          <p:cNvSpPr txBox="1"/>
          <p:nvPr/>
        </p:nvSpPr>
        <p:spPr>
          <a:xfrm>
            <a:off x="4813300" y="1489810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PM2.5, before and after restrictions</a:t>
            </a:r>
          </a:p>
        </p:txBody>
      </p:sp>
      <p:pic>
        <p:nvPicPr>
          <p:cNvPr id="12" name="Content Placeholder 11" descr="A picture containing pencil, sitting&#10;&#10;Description automatically generated">
            <a:extLst>
              <a:ext uri="{FF2B5EF4-FFF2-40B4-BE49-F238E27FC236}">
                <a16:creationId xmlns:a16="http://schemas.microsoft.com/office/drawing/2014/main" id="{9C878AA1-5E48-9B4E-B23E-D57AED00B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392" y="1935145"/>
            <a:ext cx="6507162" cy="4338108"/>
          </a:xfrm>
        </p:spPr>
      </p:pic>
    </p:spTree>
    <p:extLst>
      <p:ext uri="{BB962C8B-B14F-4D97-AF65-F5344CB8AC3E}">
        <p14:creationId xmlns:p14="http://schemas.microsoft.com/office/powerpoint/2010/main" val="2315859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Analysis - Question #2:</a:t>
            </a:r>
            <a:br>
              <a:rPr lang="en-US" dirty="0"/>
            </a:br>
            <a:r>
              <a:rPr lang="en-US" dirty="0"/>
              <a:t>Does air quality continue to improve?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AE5E08A-702E-294E-A829-B5A8D1A80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090" y="2090719"/>
            <a:ext cx="5329766" cy="3997325"/>
          </a:xfrm>
        </p:spPr>
      </p:pic>
    </p:spTree>
    <p:extLst>
      <p:ext uri="{BB962C8B-B14F-4D97-AF65-F5344CB8AC3E}">
        <p14:creationId xmlns:p14="http://schemas.microsoft.com/office/powerpoint/2010/main" val="397649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52444"/>
          </a:xfrm>
        </p:spPr>
        <p:txBody>
          <a:bodyPr>
            <a:normAutofit/>
          </a:bodyPr>
          <a:lstStyle/>
          <a:p>
            <a:r>
              <a:rPr lang="en-US" dirty="0"/>
              <a:t>Data Analysis - Question #2,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FC808-9759-DF41-BE8C-960716E4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798116"/>
            <a:ext cx="7796540" cy="39978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Findings:</a:t>
            </a:r>
          </a:p>
          <a:p>
            <a:r>
              <a:rPr lang="en-US" dirty="0"/>
              <a:t>NO2 decreased in the first two weeks following restrictions</a:t>
            </a:r>
          </a:p>
          <a:p>
            <a:r>
              <a:rPr lang="en-US" dirty="0"/>
              <a:t>At first glance, that trend not appear to continue into Week 3</a:t>
            </a:r>
          </a:p>
          <a:p>
            <a:r>
              <a:rPr lang="en-US" dirty="0"/>
              <a:t>However, upon closer inspection, some of the countries where emissions were lowest (New Zealand, United Kingdom) did not impose restrictions early enough to have data in Week 3</a:t>
            </a:r>
          </a:p>
          <a:p>
            <a:r>
              <a:rPr lang="en-US" dirty="0"/>
              <a:t>Additionally, Iran and South Korea (the outlier points) were disproportionately affecting the whole data set due to the overall lower number of data points in later weeks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10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Analysis - Question #2, continued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E8B9A0BF-1E18-0D48-9144-C0CAE67CC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6586" y="2052638"/>
            <a:ext cx="5329766" cy="3997325"/>
          </a:xfrm>
        </p:spPr>
      </p:pic>
    </p:spTree>
    <p:extLst>
      <p:ext uri="{BB962C8B-B14F-4D97-AF65-F5344CB8AC3E}">
        <p14:creationId xmlns:p14="http://schemas.microsoft.com/office/powerpoint/2010/main" val="303219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8CD0-1F54-B94F-BFF1-DDA142AD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7"/>
            <a:ext cx="7958331" cy="652444"/>
          </a:xfrm>
        </p:spPr>
        <p:txBody>
          <a:bodyPr>
            <a:normAutofit/>
          </a:bodyPr>
          <a:lstStyle/>
          <a:p>
            <a:r>
              <a:rPr lang="en-US" dirty="0"/>
              <a:t>Data Analysis - Question #2, continued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FC808-9759-DF41-BE8C-960716E43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1808" y="1798115"/>
            <a:ext cx="7796540" cy="391336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Findings:</a:t>
            </a:r>
          </a:p>
          <a:p>
            <a:r>
              <a:rPr lang="en-US" sz="2800" dirty="0"/>
              <a:t>PM2.5 did not seem to follow any particular pattern following restrictions when studied as a week-to-week population</a:t>
            </a:r>
          </a:p>
          <a:p>
            <a:r>
              <a:rPr lang="en-US" sz="2800" dirty="0"/>
              <a:t>It is possible that we would see a clearer trend emerge with more data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939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C7ACF-00A8-2846-A930-979C5356D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CD75CA-BA5F-4A11-AD0E-874FDB9FC8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854223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386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1E9E-253B-8A40-ADB3-EA8AF877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804844"/>
          </a:xfrm>
        </p:spPr>
        <p:txBody>
          <a:bodyPr>
            <a:normAutofit/>
          </a:bodyPr>
          <a:lstStyle/>
          <a:p>
            <a:r>
              <a:rPr lang="en-US" sz="2400" dirty="0"/>
              <a:t>Data Analysis - Question #3:</a:t>
            </a:r>
            <a:br>
              <a:rPr lang="en-US" sz="2400" dirty="0"/>
            </a:br>
            <a:r>
              <a:rPr lang="en-US" sz="2400" dirty="0"/>
              <a:t>What can we learn by grouping the data geographically?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CDDD5-256C-4949-9EFC-EC33B0862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703" y="1612899"/>
            <a:ext cx="4875715" cy="3831297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Findings</a:t>
            </a:r>
          </a:p>
          <a:p>
            <a:r>
              <a:rPr lang="en-US" dirty="0"/>
              <a:t>We looked at the average emissions data before and after restrictions, and grouped the results by continent</a:t>
            </a:r>
          </a:p>
          <a:p>
            <a:r>
              <a:rPr lang="en-US" dirty="0"/>
              <a:t>We wondered if we might be able to detect a regional level of industrialization by seeing a decrease in one continent or another</a:t>
            </a:r>
          </a:p>
          <a:p>
            <a:r>
              <a:rPr lang="en-US" dirty="0"/>
              <a:t>It’s not clear that we learned anything</a:t>
            </a:r>
          </a:p>
        </p:txBody>
      </p:sp>
      <p:pic>
        <p:nvPicPr>
          <p:cNvPr id="7" name="Picture 6" descr="Two oranges sitting on top of a wooden table&#10;&#10;Description automatically generated">
            <a:extLst>
              <a:ext uri="{FF2B5EF4-FFF2-40B4-BE49-F238E27FC236}">
                <a16:creationId xmlns:a16="http://schemas.microsoft.com/office/drawing/2014/main" id="{BA5F102E-0D32-6643-A6C9-A94BF6590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49" y="2729133"/>
            <a:ext cx="2173458" cy="21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5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1E9E-253B-8A40-ADB3-EA8AF877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804844"/>
          </a:xfrm>
        </p:spPr>
        <p:txBody>
          <a:bodyPr>
            <a:normAutofit/>
          </a:bodyPr>
          <a:lstStyle/>
          <a:p>
            <a:r>
              <a:rPr lang="en-US" sz="2400" dirty="0"/>
              <a:t>Data Analysis – Question #3, continued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C64D98-94DE-2742-A90B-0C5EBE3553A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11808" y="2105295"/>
            <a:ext cx="7796213" cy="494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/>
              <a:t>NO2, before and after restrictions: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E8B6465-0206-9949-A9E6-3C1EC3ACF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62" y="2853291"/>
            <a:ext cx="7892777" cy="220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0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5674-2D4D-DB4D-BFB9-60327E32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6F62-81BB-5C40-B1E5-9FC4A60F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Challenges:</a:t>
            </a:r>
          </a:p>
          <a:p>
            <a:r>
              <a:rPr lang="en-US" dirty="0"/>
              <a:t>Honing questions so they could be studied quantitatively</a:t>
            </a:r>
          </a:p>
          <a:p>
            <a:r>
              <a:rPr lang="en-US" dirty="0"/>
              <a:t>Reducing scope so we could get … something… done</a:t>
            </a:r>
          </a:p>
          <a:p>
            <a:r>
              <a:rPr lang="en-US" dirty="0"/>
              <a:t>Standardizing our data so we could perform analysis</a:t>
            </a:r>
          </a:p>
          <a:p>
            <a:r>
              <a:rPr lang="en-US" dirty="0"/>
              <a:t>Getting data into the proper format for visualization</a:t>
            </a:r>
          </a:p>
          <a:p>
            <a:r>
              <a:rPr lang="en-US" dirty="0"/>
              <a:t>Organizing our resources (time, files, brainpower) so we could collaborate effectively and incorporate new data/ideas while still accomplishing the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407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5674-2D4D-DB4D-BFB9-60327E32A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Mortem: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66F62-81BB-5C40-B1E5-9FC4A60F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/>
              <a:t>Opportunities for further study:</a:t>
            </a:r>
          </a:p>
          <a:p>
            <a:r>
              <a:rPr lang="en-US" dirty="0"/>
              <a:t>Studying </a:t>
            </a:r>
            <a:r>
              <a:rPr lang="en-US" u="sng" dirty="0"/>
              <a:t>relative</a:t>
            </a:r>
            <a:r>
              <a:rPr lang="en-US" dirty="0"/>
              <a:t> emission data rather than </a:t>
            </a:r>
            <a:r>
              <a:rPr lang="en-US" u="sng" dirty="0"/>
              <a:t>absolute</a:t>
            </a:r>
            <a:r>
              <a:rPr lang="en-US" dirty="0"/>
              <a:t> data:</a:t>
            </a:r>
          </a:p>
          <a:p>
            <a:pPr lvl="1"/>
            <a:r>
              <a:rPr lang="en-US" dirty="0"/>
              <a:t>How did countries’ emissions </a:t>
            </a:r>
            <a:r>
              <a:rPr lang="en-US"/>
              <a:t>change proportionally week-to-week?</a:t>
            </a:r>
            <a:endParaRPr lang="en-US" dirty="0"/>
          </a:p>
          <a:p>
            <a:r>
              <a:rPr lang="en-US" dirty="0"/>
              <a:t>How well could we predict Week 4 data for a country given its first three weeks of data following restrictions?</a:t>
            </a:r>
          </a:p>
          <a:p>
            <a:r>
              <a:rPr lang="en-US" dirty="0"/>
              <a:t>Is there any relationship between the level (e.g., National, Regional) of restrictions and resulting emissions change?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18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D734-3EF1-4646-A5B0-DC0EC142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0144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DDDC2-1CA5-9B41-8C98-062173D6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1E13-2308-9943-B0DA-DF5E462A5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All of us are inundated with information about the pandemic</a:t>
            </a:r>
          </a:p>
          <a:p>
            <a:r>
              <a:rPr lang="en-US" dirty="0"/>
              <a:t>Most of it is scary… but there may be a </a:t>
            </a:r>
            <a:r>
              <a:rPr lang="en-US" u="sng" dirty="0">
                <a:solidFill>
                  <a:schemeClr val="tx1">
                    <a:lumMod val="85000"/>
                  </a:schemeClr>
                </a:solidFill>
                <a:uFill>
                  <a:solidFill>
                    <a:schemeClr val="tx1">
                      <a:lumMod val="85000"/>
                    </a:schemeClr>
                  </a:solidFill>
                </a:uFill>
              </a:rPr>
              <a:t>silver</a:t>
            </a:r>
            <a:r>
              <a:rPr lang="en-US" dirty="0"/>
              <a:t> (or </a:t>
            </a:r>
            <a:r>
              <a:rPr lang="en-US" u="sng" dirty="0">
                <a:solidFill>
                  <a:schemeClr val="accent1">
                    <a:lumMod val="40000"/>
                    <a:lumOff val="60000"/>
                  </a:schemeClr>
                </a:solidFill>
                <a:uFill>
                  <a:solidFill>
                    <a:schemeClr val="accent1">
                      <a:lumMod val="40000"/>
                      <a:lumOff val="60000"/>
                    </a:schemeClr>
                  </a:solidFill>
                </a:uFill>
              </a:rPr>
              <a:t>green</a:t>
            </a:r>
            <a:r>
              <a:rPr lang="en-US" dirty="0"/>
              <a:t>) lining</a:t>
            </a:r>
          </a:p>
          <a:p>
            <a:r>
              <a:rPr lang="en-US" dirty="0"/>
              <a:t>We are also learning about positive trends in our planet’s health</a:t>
            </a:r>
          </a:p>
          <a:p>
            <a:pPr marL="0" indent="0">
              <a:buNone/>
            </a:pPr>
            <a:r>
              <a:rPr lang="en-US" dirty="0"/>
              <a:t>Our project focused on: How can we quantify whether air quality improves after restrictions to human movement are put into place?</a:t>
            </a:r>
          </a:p>
        </p:txBody>
      </p:sp>
    </p:spTree>
    <p:extLst>
      <p:ext uri="{BB962C8B-B14F-4D97-AF65-F5344CB8AC3E}">
        <p14:creationId xmlns:p14="http://schemas.microsoft.com/office/powerpoint/2010/main" val="68289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E892-5FC2-124C-87A8-51DB2A07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3C2F-C6AC-1347-919C-CB5CCE5E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400" dirty="0"/>
              <a:t>Question #1: Does air quality improve after restrictions begin?</a:t>
            </a:r>
          </a:p>
          <a:p>
            <a:r>
              <a:rPr lang="en-US" sz="2400" dirty="0"/>
              <a:t>Question #2: Does air quality continue to improve?</a:t>
            </a:r>
          </a:p>
          <a:p>
            <a:r>
              <a:rPr lang="en-US" sz="2400" dirty="0"/>
              <a:t>Question #3: What can we learn by grouping the data geographically?</a:t>
            </a:r>
          </a:p>
        </p:txBody>
      </p:sp>
    </p:spTree>
    <p:extLst>
      <p:ext uri="{BB962C8B-B14F-4D97-AF65-F5344CB8AC3E}">
        <p14:creationId xmlns:p14="http://schemas.microsoft.com/office/powerpoint/2010/main" val="2717334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797B-5D39-2D43-BFD8-97626D78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3C5A-F440-A44E-89A2-E52336BB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early decision point was </a:t>
            </a:r>
            <a:r>
              <a:rPr lang="en-US" u="sng" dirty="0"/>
              <a:t>where</a:t>
            </a:r>
            <a:r>
              <a:rPr lang="en-US" dirty="0"/>
              <a:t> to look: globally or U.S. only?</a:t>
            </a:r>
          </a:p>
          <a:p>
            <a:r>
              <a:rPr lang="en-US" dirty="0"/>
              <a:t>High-level air quality data available for 66 countries via GitHub</a:t>
            </a:r>
          </a:p>
          <a:p>
            <a:pPr lvl="2"/>
            <a:r>
              <a:rPr lang="en-US" dirty="0">
                <a:hlinkClick r:id="rId2"/>
              </a:rPr>
              <a:t>https://github.com/mayukh18/covidexplore</a:t>
            </a:r>
            <a:endParaRPr lang="en-US" dirty="0"/>
          </a:p>
          <a:p>
            <a:r>
              <a:rPr lang="en-US" dirty="0"/>
              <a:t>Historical &amp; current air quality data available for U.S. via APIs</a:t>
            </a:r>
          </a:p>
          <a:p>
            <a:pPr lvl="2"/>
            <a:r>
              <a:rPr lang="en-US" u="sng" dirty="0">
                <a:hlinkClick r:id="rId3"/>
              </a:rPr>
              <a:t>https://aqs.epa.gov/aqsweb/documents/data_api.html</a:t>
            </a:r>
            <a:endParaRPr lang="en-US" u="sng" dirty="0"/>
          </a:p>
          <a:p>
            <a:pPr lvl="2"/>
            <a:r>
              <a:rPr lang="en-US" u="sng" dirty="0">
                <a:hlinkClick r:id="rId4"/>
              </a:rPr>
              <a:t>https://docs.airnowapi.org/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Decision: use the global air quality data available as .csv in GitHub</a:t>
            </a:r>
          </a:p>
        </p:txBody>
      </p:sp>
    </p:spTree>
    <p:extLst>
      <p:ext uri="{BB962C8B-B14F-4D97-AF65-F5344CB8AC3E}">
        <p14:creationId xmlns:p14="http://schemas.microsoft.com/office/powerpoint/2010/main" val="4008180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797B-5D39-2D43-BFD8-97626D780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3C5A-F440-A44E-89A2-E52336BB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Another decision point was defining </a:t>
            </a:r>
            <a:r>
              <a:rPr lang="en-US" u="sng" dirty="0"/>
              <a:t>when</a:t>
            </a:r>
            <a:r>
              <a:rPr lang="en-US" dirty="0"/>
              <a:t> restrictions began</a:t>
            </a:r>
          </a:p>
          <a:p>
            <a:r>
              <a:rPr lang="en-US" dirty="0"/>
              <a:t>Tracking restrictions with the same granularity as air quality (i.e., one data point per country) was challenging because:</a:t>
            </a:r>
          </a:p>
          <a:p>
            <a:pPr lvl="1"/>
            <a:r>
              <a:rPr lang="en-US" dirty="0"/>
              <a:t>As in U.S., global restrictions often apply at local/regional levels rather than at the national level </a:t>
            </a:r>
          </a:p>
          <a:p>
            <a:pPr lvl="1"/>
            <a:r>
              <a:rPr lang="en-US" dirty="0"/>
              <a:t>Different kinds of restrictions exist (total lockdown, SIP, voluntary)</a:t>
            </a:r>
          </a:p>
          <a:p>
            <a:pPr lvl="1"/>
            <a:r>
              <a:rPr lang="en-US" dirty="0"/>
              <a:t>Orders overlap and change frequently</a:t>
            </a:r>
          </a:p>
          <a:p>
            <a:pPr lvl="1"/>
            <a:r>
              <a:rPr lang="en-US" dirty="0"/>
              <a:t>We were unable to find a central repository of restriction data</a:t>
            </a:r>
          </a:p>
          <a:p>
            <a:pPr marL="0" indent="0">
              <a:buNone/>
            </a:pPr>
            <a:r>
              <a:rPr lang="en-US" dirty="0"/>
              <a:t>Decisions: first research each country, then cross-check with </a:t>
            </a:r>
            <a:r>
              <a:rPr lang="en-US" dirty="0">
                <a:hlinkClick r:id="rId2"/>
              </a:rPr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52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16C35-ABC7-6E4A-9353-9993DC31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396950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Cleanup &amp; Exploration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EE9D-5884-FB46-A16E-D054E1CE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9803" y="2052116"/>
            <a:ext cx="3969505" cy="3997828"/>
          </a:xfrm>
        </p:spPr>
        <p:txBody>
          <a:bodyPr>
            <a:normAutofit/>
          </a:bodyPr>
          <a:lstStyle/>
          <a:p>
            <a:r>
              <a:rPr lang="en-US" sz="1800" dirty="0" err="1"/>
              <a:t>Namitha</a:t>
            </a:r>
            <a:r>
              <a:rPr lang="en-US" sz="1800" dirty="0"/>
              <a:t> found an </a:t>
            </a:r>
            <a:r>
              <a:rPr lang="en-US" sz="1800" dirty="0">
                <a:hlinkClick r:id="rId5"/>
              </a:rPr>
              <a:t>article</a:t>
            </a:r>
            <a:r>
              <a:rPr lang="en-US" sz="1800" dirty="0"/>
              <a:t> and underlying data set on GitHub containing a .csv of two metrics per country per week, starting 1/1/2020</a:t>
            </a:r>
          </a:p>
          <a:p>
            <a:r>
              <a:rPr lang="en-US" sz="1800" dirty="0"/>
              <a:t>Orlando </a:t>
            </a:r>
            <a:r>
              <a:rPr lang="en-US" sz="1800" strike="sngStrike" dirty="0"/>
              <a:t>LinkedIn stalked </a:t>
            </a:r>
            <a:r>
              <a:rPr lang="en-US" sz="1800" dirty="0"/>
              <a:t> tracked down the GitHub user who posted the data and asked about his project and potential updates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86203-F767-564B-980A-6072AE32E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6907" y="641207"/>
            <a:ext cx="2444338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C64605-D540-5B40-B79F-4339BBD39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026" y="3590198"/>
            <a:ext cx="3758100" cy="262127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3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6C35-ABC7-6E4A-9353-9993DC31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EE9D-5884-FB46-A16E-D054E1CEE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199" y="1430086"/>
            <a:ext cx="7796540" cy="9262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 a group, we decided to rescope from the initial list of 66 countries to focus on the 44 countries with sufficient pollution data to analyze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08140-9265-EC4F-8CDA-553380F62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73" y="2507315"/>
            <a:ext cx="5617792" cy="31023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19BE2C-E622-A84F-AAC5-4CD65CA6CD77}"/>
              </a:ext>
            </a:extLst>
          </p:cNvPr>
          <p:cNvSpPr txBox="1"/>
          <p:nvPr/>
        </p:nvSpPr>
        <p:spPr>
          <a:xfrm>
            <a:off x="4506969" y="5760655"/>
            <a:ext cx="3178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NO2: Nitrogen dioxide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PM2.5: Particulate matter</a:t>
            </a:r>
          </a:p>
        </p:txBody>
      </p:sp>
    </p:spTree>
    <p:extLst>
      <p:ext uri="{BB962C8B-B14F-4D97-AF65-F5344CB8AC3E}">
        <p14:creationId xmlns:p14="http://schemas.microsoft.com/office/powerpoint/2010/main" val="2555495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1C58-D400-4A4E-9FC7-3DA50990A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Data Cleanup &amp; Exploration, continued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078A2-4630-5441-9EAA-08ECA9134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608156"/>
            <a:ext cx="7796540" cy="1820844"/>
          </a:xfrm>
        </p:spPr>
        <p:txBody>
          <a:bodyPr/>
          <a:lstStyle/>
          <a:p>
            <a:r>
              <a:rPr lang="en-US" dirty="0"/>
              <a:t>Something that complicated our analysis is that most countries only started imposing restrictions in mid-March </a:t>
            </a:r>
            <a:r>
              <a:rPr lang="en-US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#1stWorldBootCampProblems</a:t>
            </a:r>
          </a:p>
          <a:p>
            <a:r>
              <a:rPr lang="en-US" dirty="0"/>
              <a:t>Therefore, we had little post-restrictions data to analyze: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FED892D-9192-6D43-9905-67184CE9F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539728"/>
              </p:ext>
            </p:extLst>
          </p:nvPr>
        </p:nvGraphicFramePr>
        <p:xfrm>
          <a:off x="2526973" y="3873164"/>
          <a:ext cx="8128000" cy="1376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21522462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8096141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604123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4412416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727797777"/>
                    </a:ext>
                  </a:extLst>
                </a:gridCol>
              </a:tblGrid>
              <a:tr h="200056">
                <a:tc gridSpan="5">
                  <a:txBody>
                    <a:bodyPr/>
                    <a:lstStyle/>
                    <a:p>
                      <a:r>
                        <a:rPr lang="en-US" dirty="0"/>
                        <a:t>Number of Countries with Pollution Data </a:t>
                      </a:r>
                      <a:r>
                        <a:rPr lang="en-US" sz="1400" dirty="0"/>
                        <a:t>(for NO2, PM2.5, or both) </a:t>
                      </a: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56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 before restrictions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at least 1 week 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least 2 weeks after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least 3 weeks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 least 4 weeks 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38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42* out of 44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 out of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out of 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out of 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993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314EAB-3700-8740-804D-F4AA25A17963}"/>
              </a:ext>
            </a:extLst>
          </p:cNvPr>
          <p:cNvSpPr txBox="1"/>
          <p:nvPr/>
        </p:nvSpPr>
        <p:spPr>
          <a:xfrm>
            <a:off x="3003223" y="5355454"/>
            <a:ext cx="717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* Vietnam and Russia’s restrictions began Week 13 (March 23 – 29)</a:t>
            </a:r>
          </a:p>
        </p:txBody>
      </p:sp>
    </p:spTree>
    <p:extLst>
      <p:ext uri="{BB962C8B-B14F-4D97-AF65-F5344CB8AC3E}">
        <p14:creationId xmlns:p14="http://schemas.microsoft.com/office/powerpoint/2010/main" val="12618661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1161</Words>
  <Application>Microsoft Macintosh PowerPoint</Application>
  <PresentationFormat>Widescreen</PresentationFormat>
  <Paragraphs>117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MS Shell Dlg 2</vt:lpstr>
      <vt:lpstr>Wingdings</vt:lpstr>
      <vt:lpstr>Wingdings 3</vt:lpstr>
      <vt:lpstr>Madison</vt:lpstr>
      <vt:lpstr>COVID-19 and Air Pollution</vt:lpstr>
      <vt:lpstr>Overview</vt:lpstr>
      <vt:lpstr>Motivation and Summary</vt:lpstr>
      <vt:lpstr>Questions and Data</vt:lpstr>
      <vt:lpstr>Questions and Data, continued</vt:lpstr>
      <vt:lpstr>Questions and Data, continued</vt:lpstr>
      <vt:lpstr>Data Cleanup &amp; Exploration</vt:lpstr>
      <vt:lpstr>Data Cleanup &amp; Exploration, continued</vt:lpstr>
      <vt:lpstr>Data Cleanup &amp; Exploration, continued </vt:lpstr>
      <vt:lpstr>Data Cleanup &amp; Exploration, continued </vt:lpstr>
      <vt:lpstr>Data Cleanup &amp; Exploration, continued</vt:lpstr>
      <vt:lpstr>Data Cleanup &amp; Exploration, continued</vt:lpstr>
      <vt:lpstr>Data Analysis - Question #1: Does air quality improve after restrictions begin? </vt:lpstr>
      <vt:lpstr>Data Analysis - Question #1, continued</vt:lpstr>
      <vt:lpstr>Data Analysis - Question #1, continued</vt:lpstr>
      <vt:lpstr>Data Analysis - Question #2: Does air quality continue to improve? </vt:lpstr>
      <vt:lpstr>Data Analysis - Question #2, continued</vt:lpstr>
      <vt:lpstr>Data Analysis - Question #2, continued </vt:lpstr>
      <vt:lpstr>Data Analysis - Question #2, continued</vt:lpstr>
      <vt:lpstr>Data Analysis - Question #3: What can we learn by grouping the data geographically?</vt:lpstr>
      <vt:lpstr>Data Analysis – Question #3, continued</vt:lpstr>
      <vt:lpstr>Post Mortem: Challenges</vt:lpstr>
      <vt:lpstr>Post Mortem: Opportunities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and Air Pollution</dc:title>
  <dc:creator>Misha Berkowitz</dc:creator>
  <cp:lastModifiedBy>Misha Berkowitz</cp:lastModifiedBy>
  <cp:revision>7</cp:revision>
  <dcterms:created xsi:type="dcterms:W3CDTF">2020-04-08T02:33:00Z</dcterms:created>
  <dcterms:modified xsi:type="dcterms:W3CDTF">2020-04-08T03:02:31Z</dcterms:modified>
</cp:coreProperties>
</file>